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79" r:id="rId2"/>
    <p:sldId id="296" r:id="rId3"/>
    <p:sldId id="297" r:id="rId4"/>
    <p:sldId id="298" r:id="rId5"/>
    <p:sldId id="257" r:id="rId6"/>
    <p:sldId id="260" r:id="rId7"/>
    <p:sldId id="258" r:id="rId8"/>
    <p:sldId id="259" r:id="rId9"/>
    <p:sldId id="261" r:id="rId10"/>
    <p:sldId id="275" r:id="rId11"/>
    <p:sldId id="262" r:id="rId12"/>
    <p:sldId id="263" r:id="rId13"/>
    <p:sldId id="264" r:id="rId14"/>
    <p:sldId id="265" r:id="rId15"/>
    <p:sldId id="266" r:id="rId16"/>
    <p:sldId id="267" r:id="rId17"/>
    <p:sldId id="277" r:id="rId18"/>
    <p:sldId id="278" r:id="rId19"/>
    <p:sldId id="268" r:id="rId20"/>
    <p:sldId id="281" r:id="rId21"/>
    <p:sldId id="280" r:id="rId22"/>
    <p:sldId id="269" r:id="rId23"/>
    <p:sldId id="270" r:id="rId24"/>
    <p:sldId id="271" r:id="rId25"/>
    <p:sldId id="282" r:id="rId26"/>
    <p:sldId id="283" r:id="rId27"/>
    <p:sldId id="285" r:id="rId28"/>
    <p:sldId id="286" r:id="rId29"/>
    <p:sldId id="287" r:id="rId30"/>
    <p:sldId id="284" r:id="rId31"/>
    <p:sldId id="288" r:id="rId32"/>
    <p:sldId id="289" r:id="rId33"/>
    <p:sldId id="290" r:id="rId34"/>
    <p:sldId id="291" r:id="rId35"/>
    <p:sldId id="292" r:id="rId36"/>
    <p:sldId id="294" r:id="rId37"/>
    <p:sldId id="295" r:id="rId38"/>
    <p:sldId id="272" r:id="rId39"/>
    <p:sldId id="274"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434" autoAdjust="0"/>
  </p:normalViewPr>
  <p:slideViewPr>
    <p:cSldViewPr snapToGrid="0">
      <p:cViewPr varScale="1">
        <p:scale>
          <a:sx n="69" d="100"/>
          <a:sy n="69" d="100"/>
        </p:scale>
        <p:origin x="75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A9E6BA3-2991-4E8C-900B-2BCBC1A92F7D}" type="datetimeFigureOut">
              <a:rPr lang="en-US" smtClean="0"/>
              <a:t>07-Mar-23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AAB707-EFE8-4097-90A8-48128B047A8C}"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5178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Date Placeholder 2"/>
          <p:cNvSpPr>
            <a:spLocks noGrp="1"/>
          </p:cNvSpPr>
          <p:nvPr>
            <p:ph type="dt" sz="half" idx="10"/>
          </p:nvPr>
        </p:nvSpPr>
        <p:spPr/>
        <p:txBody>
          <a:bodyPr/>
          <a:lstStyle/>
          <a:p>
            <a:fld id="{6A9E6BA3-2991-4E8C-900B-2BCBC1A92F7D}" type="datetimeFigureOut">
              <a:rPr lang="en-US" smtClean="0"/>
              <a:t>07-Mar-23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AAB707-EFE8-4097-90A8-48128B047A8C}" type="slidenum">
              <a:rPr lang="en-US" smtClean="0"/>
              <a:t>‹#›</a:t>
            </a:fld>
            <a:endParaRPr lang="en-US"/>
          </a:p>
        </p:txBody>
      </p:sp>
    </p:spTree>
    <p:extLst>
      <p:ext uri="{BB962C8B-B14F-4D97-AF65-F5344CB8AC3E}">
        <p14:creationId xmlns:p14="http://schemas.microsoft.com/office/powerpoint/2010/main" val="1156462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A9E6BA3-2991-4E8C-900B-2BCBC1A92F7D}" type="datetimeFigureOut">
              <a:rPr lang="en-US" smtClean="0"/>
              <a:t>07-Mar-23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AAB707-EFE8-4097-90A8-48128B047A8C}" type="slidenum">
              <a:rPr lang="en-US" smtClean="0"/>
              <a:t>‹#›</a:t>
            </a:fld>
            <a:endParaRPr lang="en-US"/>
          </a:p>
        </p:txBody>
      </p:sp>
    </p:spTree>
    <p:extLst>
      <p:ext uri="{BB962C8B-B14F-4D97-AF65-F5344CB8AC3E}">
        <p14:creationId xmlns:p14="http://schemas.microsoft.com/office/powerpoint/2010/main" val="7832649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A9E6BA3-2991-4E8C-900B-2BCBC1A92F7D}" type="datetimeFigureOut">
              <a:rPr lang="en-US" smtClean="0"/>
              <a:t>07-Mar-23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AAB707-EFE8-4097-90A8-48128B047A8C}"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7893566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A9E6BA3-2991-4E8C-900B-2BCBC1A92F7D}" type="datetimeFigureOut">
              <a:rPr lang="en-US" smtClean="0"/>
              <a:t>07-Mar-23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AAB707-EFE8-4097-90A8-48128B047A8C}" type="slidenum">
              <a:rPr lang="en-US" smtClean="0"/>
              <a:t>‹#›</a:t>
            </a:fld>
            <a:endParaRPr lang="en-US"/>
          </a:p>
        </p:txBody>
      </p:sp>
    </p:spTree>
    <p:extLst>
      <p:ext uri="{BB962C8B-B14F-4D97-AF65-F5344CB8AC3E}">
        <p14:creationId xmlns:p14="http://schemas.microsoft.com/office/powerpoint/2010/main" val="26420712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A9E6BA3-2991-4E8C-900B-2BCBC1A92F7D}" type="datetimeFigureOut">
              <a:rPr lang="en-US" smtClean="0"/>
              <a:t>07-Mar-23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AAB707-EFE8-4097-90A8-48128B047A8C}"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7264628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A9E6BA3-2991-4E8C-900B-2BCBC1A92F7D}" type="datetimeFigureOut">
              <a:rPr lang="en-US" smtClean="0"/>
              <a:t>07-Mar-23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AAB707-EFE8-4097-90A8-48128B047A8C}" type="slidenum">
              <a:rPr lang="en-US" smtClean="0"/>
              <a:t>‹#›</a:t>
            </a:fld>
            <a:endParaRPr lang="en-US"/>
          </a:p>
        </p:txBody>
      </p:sp>
    </p:spTree>
    <p:extLst>
      <p:ext uri="{BB962C8B-B14F-4D97-AF65-F5344CB8AC3E}">
        <p14:creationId xmlns:p14="http://schemas.microsoft.com/office/powerpoint/2010/main" val="19223783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A9E6BA3-2991-4E8C-900B-2BCBC1A92F7D}" type="datetimeFigureOut">
              <a:rPr lang="en-US" smtClean="0"/>
              <a:t>07-Mar-23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AAB707-EFE8-4097-90A8-48128B047A8C}" type="slidenum">
              <a:rPr lang="en-US" smtClean="0"/>
              <a:t>‹#›</a:t>
            </a:fld>
            <a:endParaRPr lang="en-US"/>
          </a:p>
        </p:txBody>
      </p:sp>
    </p:spTree>
    <p:extLst>
      <p:ext uri="{BB962C8B-B14F-4D97-AF65-F5344CB8AC3E}">
        <p14:creationId xmlns:p14="http://schemas.microsoft.com/office/powerpoint/2010/main" val="4058229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A9E6BA3-2991-4E8C-900B-2BCBC1A92F7D}" type="datetimeFigureOut">
              <a:rPr lang="en-US" smtClean="0"/>
              <a:t>07-Mar-23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AAB707-EFE8-4097-90A8-48128B047A8C}" type="slidenum">
              <a:rPr lang="en-US" smtClean="0"/>
              <a:t>‹#›</a:t>
            </a:fld>
            <a:endParaRPr lang="en-US"/>
          </a:p>
        </p:txBody>
      </p:sp>
    </p:spTree>
    <p:extLst>
      <p:ext uri="{BB962C8B-B14F-4D97-AF65-F5344CB8AC3E}">
        <p14:creationId xmlns:p14="http://schemas.microsoft.com/office/powerpoint/2010/main" val="473525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A9E6BA3-2991-4E8C-900B-2BCBC1A92F7D}" type="datetimeFigureOut">
              <a:rPr lang="en-US" smtClean="0"/>
              <a:t>07-Mar-23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AAB707-EFE8-4097-90A8-48128B047A8C}" type="slidenum">
              <a:rPr lang="en-US" smtClean="0"/>
              <a:t>‹#›</a:t>
            </a:fld>
            <a:endParaRPr lang="en-US"/>
          </a:p>
        </p:txBody>
      </p:sp>
    </p:spTree>
    <p:extLst>
      <p:ext uri="{BB962C8B-B14F-4D97-AF65-F5344CB8AC3E}">
        <p14:creationId xmlns:p14="http://schemas.microsoft.com/office/powerpoint/2010/main" val="2730815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A9E6BA3-2991-4E8C-900B-2BCBC1A92F7D}" type="datetimeFigureOut">
              <a:rPr lang="en-US" smtClean="0"/>
              <a:t>07-Mar-23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AAB707-EFE8-4097-90A8-48128B047A8C}" type="slidenum">
              <a:rPr lang="en-US" smtClean="0"/>
              <a:t>‹#›</a:t>
            </a:fld>
            <a:endParaRPr lang="en-US"/>
          </a:p>
        </p:txBody>
      </p:sp>
    </p:spTree>
    <p:extLst>
      <p:ext uri="{BB962C8B-B14F-4D97-AF65-F5344CB8AC3E}">
        <p14:creationId xmlns:p14="http://schemas.microsoft.com/office/powerpoint/2010/main" val="335554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A9E6BA3-2991-4E8C-900B-2BCBC1A92F7D}" type="datetimeFigureOut">
              <a:rPr lang="en-US" smtClean="0"/>
              <a:t>07-Mar-23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AAB707-EFE8-4097-90A8-48128B047A8C}" type="slidenum">
              <a:rPr lang="en-US" smtClean="0"/>
              <a:t>‹#›</a:t>
            </a:fld>
            <a:endParaRPr lang="en-US"/>
          </a:p>
        </p:txBody>
      </p:sp>
    </p:spTree>
    <p:extLst>
      <p:ext uri="{BB962C8B-B14F-4D97-AF65-F5344CB8AC3E}">
        <p14:creationId xmlns:p14="http://schemas.microsoft.com/office/powerpoint/2010/main" val="222477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A9E6BA3-2991-4E8C-900B-2BCBC1A92F7D}" type="datetimeFigureOut">
              <a:rPr lang="en-US" smtClean="0"/>
              <a:t>07-Mar-23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AAB707-EFE8-4097-90A8-48128B047A8C}" type="slidenum">
              <a:rPr lang="en-US" smtClean="0"/>
              <a:t>‹#›</a:t>
            </a:fld>
            <a:endParaRPr lang="en-US"/>
          </a:p>
        </p:txBody>
      </p:sp>
    </p:spTree>
    <p:extLst>
      <p:ext uri="{BB962C8B-B14F-4D97-AF65-F5344CB8AC3E}">
        <p14:creationId xmlns:p14="http://schemas.microsoft.com/office/powerpoint/2010/main" val="4186825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A9E6BA3-2991-4E8C-900B-2BCBC1A92F7D}" type="datetimeFigureOut">
              <a:rPr lang="en-US" smtClean="0"/>
              <a:t>07-Mar-23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AAB707-EFE8-4097-90A8-48128B047A8C}" type="slidenum">
              <a:rPr lang="en-US" smtClean="0"/>
              <a:t>‹#›</a:t>
            </a:fld>
            <a:endParaRPr lang="en-US"/>
          </a:p>
        </p:txBody>
      </p:sp>
    </p:spTree>
    <p:extLst>
      <p:ext uri="{BB962C8B-B14F-4D97-AF65-F5344CB8AC3E}">
        <p14:creationId xmlns:p14="http://schemas.microsoft.com/office/powerpoint/2010/main" val="1111644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9E6BA3-2991-4E8C-900B-2BCBC1A92F7D}" type="datetimeFigureOut">
              <a:rPr lang="en-US" smtClean="0"/>
              <a:t>07-Mar-23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AAB707-EFE8-4097-90A8-48128B047A8C}" type="slidenum">
              <a:rPr lang="en-US" smtClean="0"/>
              <a:t>‹#›</a:t>
            </a:fld>
            <a:endParaRPr lang="en-US"/>
          </a:p>
        </p:txBody>
      </p:sp>
    </p:spTree>
    <p:extLst>
      <p:ext uri="{BB962C8B-B14F-4D97-AF65-F5344CB8AC3E}">
        <p14:creationId xmlns:p14="http://schemas.microsoft.com/office/powerpoint/2010/main" val="2082048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A9E6BA3-2991-4E8C-900B-2BCBC1A92F7D}" type="datetimeFigureOut">
              <a:rPr lang="en-US" smtClean="0"/>
              <a:t>07-Mar-23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AAB707-EFE8-4097-90A8-48128B047A8C}" type="slidenum">
              <a:rPr lang="en-US" smtClean="0"/>
              <a:t>‹#›</a:t>
            </a:fld>
            <a:endParaRPr lang="en-US"/>
          </a:p>
        </p:txBody>
      </p:sp>
    </p:spTree>
    <p:extLst>
      <p:ext uri="{BB962C8B-B14F-4D97-AF65-F5344CB8AC3E}">
        <p14:creationId xmlns:p14="http://schemas.microsoft.com/office/powerpoint/2010/main" val="8370750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A9E6BA3-2991-4E8C-900B-2BCBC1A92F7D}" type="datetimeFigureOut">
              <a:rPr lang="en-US" smtClean="0"/>
              <a:t>07-Mar-23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AAB707-EFE8-4097-90A8-48128B047A8C}" type="slidenum">
              <a:rPr lang="en-US" smtClean="0"/>
              <a:t>‹#›</a:t>
            </a:fld>
            <a:endParaRPr lang="en-US"/>
          </a:p>
        </p:txBody>
      </p:sp>
    </p:spTree>
    <p:extLst>
      <p:ext uri="{BB962C8B-B14F-4D97-AF65-F5344CB8AC3E}">
        <p14:creationId xmlns:p14="http://schemas.microsoft.com/office/powerpoint/2010/main" val="205777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6A9E6BA3-2991-4E8C-900B-2BCBC1A92F7D}" type="datetimeFigureOut">
              <a:rPr lang="en-US" smtClean="0"/>
              <a:t>07-Mar-23</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6DAAB707-EFE8-4097-90A8-48128B047A8C}" type="slidenum">
              <a:rPr lang="en-US" smtClean="0"/>
              <a:t>‹#›</a:t>
            </a:fld>
            <a:endParaRPr lang="en-US"/>
          </a:p>
        </p:txBody>
      </p:sp>
    </p:spTree>
    <p:extLst>
      <p:ext uri="{BB962C8B-B14F-4D97-AF65-F5344CB8AC3E}">
        <p14:creationId xmlns:p14="http://schemas.microsoft.com/office/powerpoint/2010/main" val="3481768863"/>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8740" y="641445"/>
            <a:ext cx="8016472" cy="3016155"/>
          </a:xfrm>
        </p:spPr>
        <p:txBody>
          <a:bodyPr/>
          <a:lstStyle/>
          <a:p>
            <a:r>
              <a:rPr lang="en-US" b="1" dirty="0" err="1" smtClean="0"/>
              <a:t>Wel</a:t>
            </a:r>
            <a:r>
              <a:rPr lang="en-US" b="1" dirty="0" smtClean="0"/>
              <a:t> Come </a:t>
            </a:r>
            <a:endParaRPr lang="en-US" b="1" dirty="0"/>
          </a:p>
        </p:txBody>
      </p:sp>
      <p:sp>
        <p:nvSpPr>
          <p:cNvPr id="3" name="Subtitle 2"/>
          <p:cNvSpPr>
            <a:spLocks noGrp="1"/>
          </p:cNvSpPr>
          <p:nvPr>
            <p:ph type="subTitle" idx="1"/>
          </p:nvPr>
        </p:nvSpPr>
        <p:spPr>
          <a:xfrm>
            <a:off x="684212" y="3843867"/>
            <a:ext cx="11507788" cy="1947333"/>
          </a:xfrm>
        </p:spPr>
        <p:txBody>
          <a:bodyPr>
            <a:normAutofit/>
          </a:bodyPr>
          <a:lstStyle/>
          <a:p>
            <a:r>
              <a:rPr lang="en-US" dirty="0" smtClean="0"/>
              <a:t>							</a:t>
            </a:r>
          </a:p>
          <a:p>
            <a:r>
              <a:rPr lang="en-US" dirty="0" smtClean="0"/>
              <a:t>	</a:t>
            </a:r>
          </a:p>
          <a:p>
            <a:r>
              <a:rPr lang="en-US" dirty="0"/>
              <a:t>	</a:t>
            </a:r>
            <a:r>
              <a:rPr lang="en-US" dirty="0" smtClean="0"/>
              <a:t>					 </a:t>
            </a:r>
            <a:r>
              <a:rPr lang="en-US" sz="4000" b="1" dirty="0" err="1" smtClean="0">
                <a:solidFill>
                  <a:srgbClr val="FFFF00"/>
                </a:solidFill>
              </a:rPr>
              <a:t>LockThreat</a:t>
            </a:r>
            <a:r>
              <a:rPr lang="en-US" sz="4000" b="1" dirty="0" smtClean="0">
                <a:solidFill>
                  <a:srgbClr val="FFFF00"/>
                </a:solidFill>
              </a:rPr>
              <a:t> Technologies</a:t>
            </a:r>
            <a:endParaRPr lang="en-US" sz="4000" b="1" dirty="0">
              <a:solidFill>
                <a:srgbClr val="FFFF00"/>
              </a:solidFill>
            </a:endParaRPr>
          </a:p>
        </p:txBody>
      </p:sp>
      <p:pic>
        <p:nvPicPr>
          <p:cNvPr id="4" name="Picture 3"/>
          <p:cNvPicPr>
            <a:picLocks noChangeAspect="1"/>
          </p:cNvPicPr>
          <p:nvPr/>
        </p:nvPicPr>
        <p:blipFill>
          <a:blip r:embed="rId2"/>
          <a:stretch>
            <a:fillRect/>
          </a:stretch>
        </p:blipFill>
        <p:spPr>
          <a:xfrm>
            <a:off x="684212" y="3843867"/>
            <a:ext cx="2823263" cy="1947333"/>
          </a:xfrm>
          <a:prstGeom prst="rect">
            <a:avLst/>
          </a:prstGeom>
        </p:spPr>
      </p:pic>
    </p:spTree>
    <p:extLst>
      <p:ext uri="{BB962C8B-B14F-4D97-AF65-F5344CB8AC3E}">
        <p14:creationId xmlns:p14="http://schemas.microsoft.com/office/powerpoint/2010/main" val="2697746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590244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2191999" cy="777921"/>
          </a:xfrm>
        </p:spPr>
        <p:txBody>
          <a:bodyPr/>
          <a:lstStyle/>
          <a:p>
            <a:r>
              <a:rPr lang="en-US" dirty="0" smtClean="0">
                <a:solidFill>
                  <a:schemeClr val="bg1"/>
                </a:solidFill>
              </a:rPr>
              <a:t>Launching EC2 system</a:t>
            </a:r>
            <a:endParaRPr lang="en-US" dirty="0">
              <a:solidFill>
                <a:schemeClr val="bg1"/>
              </a:solidFill>
            </a:endParaRPr>
          </a:p>
        </p:txBody>
      </p:sp>
      <p:pic>
        <p:nvPicPr>
          <p:cNvPr id="5" name="Content Placeholder 4"/>
          <p:cNvPicPr>
            <a:picLocks noGrp="1" noChangeAspect="1"/>
          </p:cNvPicPr>
          <p:nvPr>
            <p:ph idx="1"/>
          </p:nvPr>
        </p:nvPicPr>
        <p:blipFill>
          <a:blip r:embed="rId2"/>
          <a:stretch>
            <a:fillRect/>
          </a:stretch>
        </p:blipFill>
        <p:spPr>
          <a:xfrm>
            <a:off x="0" y="777922"/>
            <a:ext cx="12191998" cy="6080078"/>
          </a:xfrm>
          <a:prstGeom prst="rect">
            <a:avLst/>
          </a:prstGeom>
        </p:spPr>
      </p:pic>
    </p:spTree>
    <p:extLst>
      <p:ext uri="{BB962C8B-B14F-4D97-AF65-F5344CB8AC3E}">
        <p14:creationId xmlns:p14="http://schemas.microsoft.com/office/powerpoint/2010/main" val="26534571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466621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444404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
            <a:ext cx="12192000" cy="655092"/>
          </a:xfrm>
        </p:spPr>
        <p:txBody>
          <a:bodyPr>
            <a:normAutofit/>
          </a:bodyPr>
          <a:lstStyle/>
          <a:p>
            <a:r>
              <a:rPr lang="en-US" dirty="0" smtClean="0">
                <a:solidFill>
                  <a:schemeClr val="bg1"/>
                </a:solidFill>
              </a:rPr>
              <a:t>AMI is software &amp; application packages/OS</a:t>
            </a:r>
            <a:endParaRPr lang="en-US" dirty="0">
              <a:solidFill>
                <a:schemeClr val="bg1"/>
              </a:solidFill>
            </a:endParaRPr>
          </a:p>
        </p:txBody>
      </p:sp>
      <p:pic>
        <p:nvPicPr>
          <p:cNvPr id="5" name="Content Placeholder 4"/>
          <p:cNvPicPr>
            <a:picLocks noGrp="1" noChangeAspect="1"/>
          </p:cNvPicPr>
          <p:nvPr>
            <p:ph idx="1"/>
          </p:nvPr>
        </p:nvPicPr>
        <p:blipFill>
          <a:blip r:embed="rId2"/>
          <a:stretch>
            <a:fillRect/>
          </a:stretch>
        </p:blipFill>
        <p:spPr>
          <a:xfrm>
            <a:off x="0" y="655094"/>
            <a:ext cx="12192000" cy="6202906"/>
          </a:xfrm>
          <a:prstGeom prst="rect">
            <a:avLst/>
          </a:prstGeom>
        </p:spPr>
      </p:pic>
    </p:spTree>
    <p:extLst>
      <p:ext uri="{BB962C8B-B14F-4D97-AF65-F5344CB8AC3E}">
        <p14:creationId xmlns:p14="http://schemas.microsoft.com/office/powerpoint/2010/main" val="25549368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545909"/>
          </a:xfrm>
        </p:spPr>
        <p:txBody>
          <a:bodyPr>
            <a:normAutofit fontScale="90000"/>
          </a:bodyPr>
          <a:lstStyle/>
          <a:p>
            <a:r>
              <a:rPr lang="en-US" dirty="0" smtClean="0">
                <a:solidFill>
                  <a:schemeClr val="bg1"/>
                </a:solidFill>
              </a:rPr>
              <a:t>Instance type t2.micro is the Hardware</a:t>
            </a:r>
            <a:endParaRPr lang="en-US" dirty="0">
              <a:solidFill>
                <a:schemeClr val="bg1"/>
              </a:solidFill>
            </a:endParaRPr>
          </a:p>
        </p:txBody>
      </p:sp>
      <p:pic>
        <p:nvPicPr>
          <p:cNvPr id="4" name="Content Placeholder 3"/>
          <p:cNvPicPr>
            <a:picLocks noGrp="1" noChangeAspect="1"/>
          </p:cNvPicPr>
          <p:nvPr>
            <p:ph idx="1"/>
          </p:nvPr>
        </p:nvPicPr>
        <p:blipFill>
          <a:blip r:embed="rId2"/>
          <a:stretch>
            <a:fillRect/>
          </a:stretch>
        </p:blipFill>
        <p:spPr>
          <a:xfrm>
            <a:off x="0" y="545910"/>
            <a:ext cx="12192000" cy="6312089"/>
          </a:xfrm>
          <a:prstGeom prst="rect">
            <a:avLst/>
          </a:prstGeom>
        </p:spPr>
      </p:pic>
    </p:spTree>
    <p:extLst>
      <p:ext uri="{BB962C8B-B14F-4D97-AF65-F5344CB8AC3E}">
        <p14:creationId xmlns:p14="http://schemas.microsoft.com/office/powerpoint/2010/main" val="11664073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191999" cy="750627"/>
          </a:xfrm>
        </p:spPr>
        <p:txBody>
          <a:bodyPr>
            <a:noAutofit/>
          </a:bodyPr>
          <a:lstStyle/>
          <a:p>
            <a:r>
              <a:rPr lang="en-US" sz="2000" dirty="0">
                <a:solidFill>
                  <a:schemeClr val="bg1"/>
                </a:solidFill>
              </a:rPr>
              <a:t>A key pair, consisting of a public key and a private key, is a set of security credentials that you use </a:t>
            </a:r>
            <a:r>
              <a:rPr lang="en-US" sz="2000" b="1" dirty="0">
                <a:solidFill>
                  <a:schemeClr val="bg1"/>
                </a:solidFill>
              </a:rPr>
              <a:t>to prove your identity when connecting to an Amazon EC2 </a:t>
            </a:r>
            <a:r>
              <a:rPr lang="en-US" sz="2000" b="1" dirty="0" smtClean="0">
                <a:solidFill>
                  <a:schemeClr val="bg1"/>
                </a:solidFill>
              </a:rPr>
              <a:t>instance</a:t>
            </a:r>
            <a:endParaRPr lang="en-US" sz="2000" dirty="0">
              <a:solidFill>
                <a:schemeClr val="bg1"/>
              </a:solidFill>
            </a:endParaRPr>
          </a:p>
        </p:txBody>
      </p:sp>
      <p:pic>
        <p:nvPicPr>
          <p:cNvPr id="7" name="Content Placeholder 6"/>
          <p:cNvPicPr>
            <a:picLocks noGrp="1" noChangeAspect="1"/>
          </p:cNvPicPr>
          <p:nvPr>
            <p:ph idx="1"/>
          </p:nvPr>
        </p:nvPicPr>
        <p:blipFill>
          <a:blip r:embed="rId2"/>
          <a:stretch>
            <a:fillRect/>
          </a:stretch>
        </p:blipFill>
        <p:spPr>
          <a:xfrm>
            <a:off x="-1" y="750627"/>
            <a:ext cx="12050973" cy="6107373"/>
          </a:xfrm>
          <a:prstGeom prst="rect">
            <a:avLst/>
          </a:prstGeom>
        </p:spPr>
      </p:pic>
    </p:spTree>
    <p:extLst>
      <p:ext uri="{BB962C8B-B14F-4D97-AF65-F5344CB8AC3E}">
        <p14:creationId xmlns:p14="http://schemas.microsoft.com/office/powerpoint/2010/main" val="20605588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0" y="-27296"/>
            <a:ext cx="12192000" cy="6885296"/>
          </a:xfrm>
          <a:prstGeom prst="rect">
            <a:avLst/>
          </a:prstGeom>
        </p:spPr>
      </p:pic>
    </p:spTree>
    <p:extLst>
      <p:ext uri="{BB962C8B-B14F-4D97-AF65-F5344CB8AC3E}">
        <p14:creationId xmlns:p14="http://schemas.microsoft.com/office/powerpoint/2010/main" val="3820797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581934"/>
            <a:ext cx="12192000" cy="1276066"/>
          </a:xfrm>
        </p:spPr>
        <p:txBody>
          <a:bodyPr/>
          <a:lstStyle/>
          <a:p>
            <a:r>
              <a:rPr lang="en-US" dirty="0" smtClean="0"/>
              <a:t>Once you create key pair please save it in desktop</a:t>
            </a:r>
            <a:endParaRPr lang="en-US" dirty="0"/>
          </a:p>
        </p:txBody>
      </p:sp>
      <p:pic>
        <p:nvPicPr>
          <p:cNvPr id="6" name="Content Placeholder 5"/>
          <p:cNvPicPr>
            <a:picLocks noGrp="1" noChangeAspect="1"/>
          </p:cNvPicPr>
          <p:nvPr>
            <p:ph idx="1"/>
          </p:nvPr>
        </p:nvPicPr>
        <p:blipFill>
          <a:blip r:embed="rId2"/>
          <a:stretch>
            <a:fillRect/>
          </a:stretch>
        </p:blipFill>
        <p:spPr>
          <a:xfrm>
            <a:off x="0" y="0"/>
            <a:ext cx="12192000" cy="5718412"/>
          </a:xfrm>
          <a:prstGeom prst="rect">
            <a:avLst/>
          </a:prstGeom>
        </p:spPr>
      </p:pic>
    </p:spTree>
    <p:extLst>
      <p:ext uri="{BB962C8B-B14F-4D97-AF65-F5344CB8AC3E}">
        <p14:creationId xmlns:p14="http://schemas.microsoft.com/office/powerpoint/2010/main" val="10209289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523440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EC2</a:t>
            </a:r>
            <a:endParaRPr lang="en-US" dirty="0"/>
          </a:p>
        </p:txBody>
      </p:sp>
    </p:spTree>
    <p:extLst>
      <p:ext uri="{BB962C8B-B14F-4D97-AF65-F5344CB8AC3E}">
        <p14:creationId xmlns:p14="http://schemas.microsoft.com/office/powerpoint/2010/main" val="2538318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051987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98736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3"/>
          <p:cNvPicPr>
            <a:picLocks noGrp="1" noChangeAspect="1"/>
          </p:cNvPicPr>
          <p:nvPr>
            <p:ph idx="1"/>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7734805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828825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39890062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957454"/>
            <a:ext cx="12192000" cy="900545"/>
          </a:xfrm>
        </p:spPr>
        <p:txBody>
          <a:bodyPr/>
          <a:lstStyle/>
          <a:p>
            <a:r>
              <a:rPr lang="en-US" dirty="0" smtClean="0"/>
              <a:t>Copy public </a:t>
            </a:r>
            <a:r>
              <a:rPr lang="en-US" dirty="0" err="1" smtClean="0"/>
              <a:t>Ip</a:t>
            </a:r>
            <a:r>
              <a:rPr lang="en-US" dirty="0" smtClean="0"/>
              <a:t> address CHECK IN GOOGLE</a:t>
            </a:r>
            <a:endParaRPr lang="en-US" dirty="0"/>
          </a:p>
        </p:txBody>
      </p:sp>
      <p:pic>
        <p:nvPicPr>
          <p:cNvPr id="4" name="Content Placeholder 3"/>
          <p:cNvPicPr>
            <a:picLocks noGrp="1" noChangeAspect="1"/>
          </p:cNvPicPr>
          <p:nvPr>
            <p:ph idx="1"/>
          </p:nvPr>
        </p:nvPicPr>
        <p:blipFill>
          <a:blip r:embed="rId2"/>
          <a:stretch>
            <a:fillRect/>
          </a:stretch>
        </p:blipFill>
        <p:spPr>
          <a:xfrm>
            <a:off x="0" y="-1"/>
            <a:ext cx="12192000" cy="6068291"/>
          </a:xfrm>
          <a:prstGeom prst="rect">
            <a:avLst/>
          </a:prstGeom>
        </p:spPr>
      </p:pic>
    </p:spTree>
    <p:extLst>
      <p:ext uri="{BB962C8B-B14F-4D97-AF65-F5344CB8AC3E}">
        <p14:creationId xmlns:p14="http://schemas.microsoft.com/office/powerpoint/2010/main" val="12558143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832764"/>
            <a:ext cx="12192000" cy="1025236"/>
          </a:xfrm>
        </p:spPr>
        <p:txBody>
          <a:bodyPr>
            <a:normAutofit fontScale="90000"/>
          </a:bodyPr>
          <a:lstStyle/>
          <a:p>
            <a:r>
              <a:rPr lang="en-US" dirty="0" smtClean="0"/>
              <a:t>ERROR, WE DON’T HAVE ANY INSTALLATION PACKAGES IN SERVER</a:t>
            </a:r>
            <a:endParaRPr lang="en-US" dirty="0"/>
          </a:p>
        </p:txBody>
      </p:sp>
      <p:pic>
        <p:nvPicPr>
          <p:cNvPr id="4" name="Content Placeholder 3"/>
          <p:cNvPicPr>
            <a:picLocks noGrp="1" noChangeAspect="1"/>
          </p:cNvPicPr>
          <p:nvPr>
            <p:ph idx="1"/>
          </p:nvPr>
        </p:nvPicPr>
        <p:blipFill>
          <a:blip r:embed="rId2"/>
          <a:stretch>
            <a:fillRect/>
          </a:stretch>
        </p:blipFill>
        <p:spPr>
          <a:xfrm>
            <a:off x="0" y="0"/>
            <a:ext cx="12192000" cy="5832764"/>
          </a:xfrm>
          <a:prstGeom prst="rect">
            <a:avLst/>
          </a:prstGeom>
        </p:spPr>
      </p:pic>
    </p:spTree>
    <p:extLst>
      <p:ext uri="{BB962C8B-B14F-4D97-AF65-F5344CB8AC3E}">
        <p14:creationId xmlns:p14="http://schemas.microsoft.com/office/powerpoint/2010/main" val="118124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054436"/>
            <a:ext cx="12192000" cy="803564"/>
          </a:xfrm>
        </p:spPr>
        <p:txBody>
          <a:bodyPr/>
          <a:lstStyle/>
          <a:p>
            <a:r>
              <a:rPr lang="en-US" dirty="0" smtClean="0"/>
              <a:t>Download putty </a:t>
            </a:r>
            <a:endParaRPr lang="en-US" dirty="0"/>
          </a:p>
        </p:txBody>
      </p:sp>
      <p:pic>
        <p:nvPicPr>
          <p:cNvPr id="4" name="Content Placeholder 3"/>
          <p:cNvPicPr>
            <a:picLocks noGrp="1" noChangeAspect="1"/>
          </p:cNvPicPr>
          <p:nvPr>
            <p:ph idx="1"/>
          </p:nvPr>
        </p:nvPicPr>
        <p:blipFill>
          <a:blip r:embed="rId2"/>
          <a:stretch>
            <a:fillRect/>
          </a:stretch>
        </p:blipFill>
        <p:spPr>
          <a:xfrm>
            <a:off x="0" y="0"/>
            <a:ext cx="12192000" cy="6054436"/>
          </a:xfrm>
          <a:prstGeom prst="rect">
            <a:avLst/>
          </a:prstGeom>
        </p:spPr>
      </p:pic>
    </p:spTree>
    <p:extLst>
      <p:ext uri="{BB962C8B-B14F-4D97-AF65-F5344CB8AC3E}">
        <p14:creationId xmlns:p14="http://schemas.microsoft.com/office/powerpoint/2010/main" val="18026379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0" y="-41564"/>
            <a:ext cx="12192000" cy="6899564"/>
          </a:xfrm>
          <a:prstGeom prst="rect">
            <a:avLst/>
          </a:prstGeom>
        </p:spPr>
      </p:pic>
    </p:spTree>
    <p:extLst>
      <p:ext uri="{BB962C8B-B14F-4D97-AF65-F5344CB8AC3E}">
        <p14:creationId xmlns:p14="http://schemas.microsoft.com/office/powerpoint/2010/main" val="28274058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63460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821382"/>
            <a:ext cx="12192000" cy="2036618"/>
          </a:xfrm>
        </p:spPr>
        <p:txBody>
          <a:bodyPr>
            <a:normAutofit fontScale="90000"/>
          </a:bodyPr>
          <a:lstStyle/>
          <a:p>
            <a:r>
              <a:rPr lang="en-US" sz="2000" dirty="0" smtClean="0"/>
              <a:t>If you have 5 servers to host a your web server, then you want 6</a:t>
            </a:r>
            <a:r>
              <a:rPr lang="en-US" sz="2000" baseline="30000" dirty="0" smtClean="0"/>
              <a:t>th</a:t>
            </a:r>
            <a:r>
              <a:rPr lang="en-US" sz="2000" dirty="0" smtClean="0"/>
              <a:t> server because of web search popularity increasing then user traffic will be more,</a:t>
            </a:r>
            <a:br>
              <a:rPr lang="en-US" sz="2000" dirty="0" smtClean="0"/>
            </a:br>
            <a:r>
              <a:rPr lang="en-US" sz="2000" dirty="0" smtClean="0"/>
              <a:t>in that case you need another server, so here you purchase, bring it, configure it, update software's, push a code into it, set it up,</a:t>
            </a:r>
            <a:br>
              <a:rPr lang="en-US" sz="2000" dirty="0" smtClean="0"/>
            </a:br>
            <a:r>
              <a:rPr lang="en-US" sz="2000" dirty="0" smtClean="0"/>
              <a:t>lets say after a week your website traffic goes down by 50%, in that case you need only 3 servers, remaining 3 servers you could not sale because of your invested, to solve this problem  EC2 here</a:t>
            </a:r>
            <a:br>
              <a:rPr lang="en-US" sz="2000" dirty="0" smtClean="0"/>
            </a:br>
            <a:r>
              <a:rPr lang="en-US" sz="2000" dirty="0" smtClean="0"/>
              <a:t/>
            </a:r>
            <a:br>
              <a:rPr lang="en-US" sz="2000" dirty="0" smtClean="0"/>
            </a:br>
            <a:r>
              <a:rPr lang="en-US" sz="2000" dirty="0" smtClean="0"/>
              <a:t/>
            </a:r>
            <a:br>
              <a:rPr lang="en-US" sz="2000" dirty="0" smtClean="0"/>
            </a:br>
            <a:r>
              <a:rPr lang="en-US" sz="2000" dirty="0" smtClean="0"/>
              <a:t> </a:t>
            </a:r>
            <a:endParaRPr lang="en-US" sz="2000" dirty="0"/>
          </a:p>
        </p:txBody>
      </p:sp>
      <p:pic>
        <p:nvPicPr>
          <p:cNvPr id="4" name="Content Placeholder 3"/>
          <p:cNvPicPr>
            <a:picLocks noGrp="1" noChangeAspect="1"/>
          </p:cNvPicPr>
          <p:nvPr>
            <p:ph idx="1"/>
          </p:nvPr>
        </p:nvPicPr>
        <p:blipFill>
          <a:blip r:embed="rId2"/>
          <a:stretch>
            <a:fillRect/>
          </a:stretch>
        </p:blipFill>
        <p:spPr>
          <a:xfrm>
            <a:off x="0" y="-69274"/>
            <a:ext cx="12192000" cy="4322620"/>
          </a:xfrm>
          <a:prstGeom prst="rect">
            <a:avLst/>
          </a:prstGeom>
        </p:spPr>
      </p:pic>
    </p:spTree>
    <p:extLst>
      <p:ext uri="{BB962C8B-B14F-4D97-AF65-F5344CB8AC3E}">
        <p14:creationId xmlns:p14="http://schemas.microsoft.com/office/powerpoint/2010/main" val="38165542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874326"/>
            <a:ext cx="12192000" cy="983673"/>
          </a:xfrm>
        </p:spPr>
        <p:txBody>
          <a:bodyPr/>
          <a:lstStyle/>
          <a:p>
            <a:r>
              <a:rPr lang="en-US" dirty="0" smtClean="0"/>
              <a:t>Close </a:t>
            </a:r>
            <a:r>
              <a:rPr lang="en-US" dirty="0" err="1" smtClean="0"/>
              <a:t>puttygen</a:t>
            </a:r>
            <a:endParaRPr lang="en-US" dirty="0"/>
          </a:p>
        </p:txBody>
      </p:sp>
      <p:pic>
        <p:nvPicPr>
          <p:cNvPr id="4" name="Content Placeholder 3"/>
          <p:cNvPicPr>
            <a:picLocks noGrp="1" noChangeAspect="1"/>
          </p:cNvPicPr>
          <p:nvPr>
            <p:ph idx="1"/>
          </p:nvPr>
        </p:nvPicPr>
        <p:blipFill>
          <a:blip r:embed="rId2"/>
          <a:stretch>
            <a:fillRect/>
          </a:stretch>
        </p:blipFill>
        <p:spPr>
          <a:xfrm>
            <a:off x="0" y="0"/>
            <a:ext cx="12192000" cy="6054436"/>
          </a:xfrm>
          <a:prstGeom prst="rect">
            <a:avLst/>
          </a:prstGeom>
        </p:spPr>
      </p:pic>
    </p:spTree>
    <p:extLst>
      <p:ext uri="{BB962C8B-B14F-4D97-AF65-F5344CB8AC3E}">
        <p14:creationId xmlns:p14="http://schemas.microsoft.com/office/powerpoint/2010/main" val="8659322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999018"/>
            <a:ext cx="12192000" cy="858982"/>
          </a:xfrm>
        </p:spPr>
        <p:txBody>
          <a:bodyPr/>
          <a:lstStyle/>
          <a:p>
            <a:r>
              <a:rPr lang="en-US" dirty="0" smtClean="0"/>
              <a:t>Next open putty</a:t>
            </a:r>
            <a:endParaRPr lang="en-US" dirty="0"/>
          </a:p>
        </p:txBody>
      </p:sp>
      <p:pic>
        <p:nvPicPr>
          <p:cNvPr id="4" name="Content Placeholder 3"/>
          <p:cNvPicPr>
            <a:picLocks noGrp="1" noChangeAspect="1"/>
          </p:cNvPicPr>
          <p:nvPr>
            <p:ph idx="1"/>
          </p:nvPr>
        </p:nvPicPr>
        <p:blipFill>
          <a:blip r:embed="rId2"/>
          <a:stretch>
            <a:fillRect/>
          </a:stretch>
        </p:blipFill>
        <p:spPr>
          <a:xfrm>
            <a:off x="0" y="0"/>
            <a:ext cx="12192000" cy="5999018"/>
          </a:xfrm>
          <a:prstGeom prst="rect">
            <a:avLst/>
          </a:prstGeom>
        </p:spPr>
      </p:pic>
    </p:spTree>
    <p:extLst>
      <p:ext uri="{BB962C8B-B14F-4D97-AF65-F5344CB8AC3E}">
        <p14:creationId xmlns:p14="http://schemas.microsoft.com/office/powerpoint/2010/main" val="13608795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035621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pPr marL="0" indent="0">
              <a:buNone/>
            </a:pPr>
            <a:r>
              <a:rPr lang="en-US" sz="4800" b="1" dirty="0" smtClean="0"/>
              <a:t>You can connect direct by EC2 </a:t>
            </a:r>
            <a:r>
              <a:rPr lang="en-US" sz="4800" b="1" dirty="0" err="1" smtClean="0"/>
              <a:t>linux</a:t>
            </a:r>
            <a:r>
              <a:rPr lang="en-US" sz="4800" b="1" dirty="0" smtClean="0"/>
              <a:t> 													or </a:t>
            </a:r>
          </a:p>
          <a:p>
            <a:pPr marL="0" indent="0">
              <a:buNone/>
            </a:pPr>
            <a:r>
              <a:rPr lang="en-US" sz="4800" b="1" dirty="0"/>
              <a:t>	</a:t>
            </a:r>
            <a:r>
              <a:rPr lang="en-US" sz="4800" b="1" dirty="0" smtClean="0"/>
              <a:t>								Putty</a:t>
            </a:r>
            <a:endParaRPr lang="en-US" sz="4800" b="1" dirty="0"/>
          </a:p>
        </p:txBody>
      </p:sp>
    </p:spTree>
    <p:extLst>
      <p:ext uri="{BB962C8B-B14F-4D97-AF65-F5344CB8AC3E}">
        <p14:creationId xmlns:p14="http://schemas.microsoft.com/office/powerpoint/2010/main" val="35851916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195455"/>
            <a:ext cx="3422073" cy="1662545"/>
          </a:xfrm>
        </p:spPr>
        <p:txBody>
          <a:bodyPr>
            <a:normAutofit/>
          </a:bodyPr>
          <a:lstStyle/>
          <a:p>
            <a:r>
              <a:rPr lang="en-US" b="1" dirty="0" smtClean="0">
                <a:solidFill>
                  <a:schemeClr val="bg1"/>
                </a:solidFill>
              </a:rPr>
              <a:t>Connecting by EC2 Linux</a:t>
            </a:r>
            <a:endParaRPr lang="en-US" b="1" dirty="0">
              <a:solidFill>
                <a:schemeClr val="bg1"/>
              </a:solidFill>
            </a:endParaRPr>
          </a:p>
        </p:txBody>
      </p:sp>
      <p:pic>
        <p:nvPicPr>
          <p:cNvPr id="5" name="Content Placeholder 4"/>
          <p:cNvPicPr>
            <a:picLocks noGrp="1" noChangeAspect="1"/>
          </p:cNvPicPr>
          <p:nvPr>
            <p:ph idx="1"/>
          </p:nvPr>
        </p:nvPicPr>
        <p:blipFill>
          <a:blip r:embed="rId2"/>
          <a:stretch>
            <a:fillRect/>
          </a:stretch>
        </p:blipFill>
        <p:spPr>
          <a:xfrm>
            <a:off x="0" y="-1"/>
            <a:ext cx="7384474" cy="5043055"/>
          </a:xfrm>
          <a:prstGeom prst="rect">
            <a:avLst/>
          </a:prstGeom>
        </p:spPr>
      </p:pic>
      <p:pic>
        <p:nvPicPr>
          <p:cNvPr id="6" name="Picture 5"/>
          <p:cNvPicPr>
            <a:picLocks noChangeAspect="1"/>
          </p:cNvPicPr>
          <p:nvPr/>
        </p:nvPicPr>
        <p:blipFill>
          <a:blip r:embed="rId3"/>
          <a:stretch>
            <a:fillRect/>
          </a:stretch>
        </p:blipFill>
        <p:spPr>
          <a:xfrm>
            <a:off x="5280747" y="2050906"/>
            <a:ext cx="6911253" cy="4807094"/>
          </a:xfrm>
          <a:prstGeom prst="rect">
            <a:avLst/>
          </a:prstGeom>
        </p:spPr>
      </p:pic>
    </p:spTree>
    <p:extLst>
      <p:ext uri="{BB962C8B-B14F-4D97-AF65-F5344CB8AC3E}">
        <p14:creationId xmlns:p14="http://schemas.microsoft.com/office/powerpoint/2010/main" val="3396546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818908"/>
            <a:ext cx="12192000" cy="1039091"/>
          </a:xfrm>
        </p:spPr>
        <p:txBody>
          <a:bodyPr/>
          <a:lstStyle/>
          <a:p>
            <a:r>
              <a:rPr lang="en-US" dirty="0" smtClean="0"/>
              <a:t>We are into </a:t>
            </a:r>
            <a:r>
              <a:rPr lang="en-US" dirty="0" err="1" smtClean="0"/>
              <a:t>linux</a:t>
            </a:r>
            <a:r>
              <a:rPr lang="en-US" dirty="0" smtClean="0"/>
              <a:t> terminal</a:t>
            </a:r>
            <a:endParaRPr lang="en-US" dirty="0"/>
          </a:p>
        </p:txBody>
      </p:sp>
      <p:pic>
        <p:nvPicPr>
          <p:cNvPr id="4" name="Content Placeholder 3"/>
          <p:cNvPicPr>
            <a:picLocks noGrp="1" noChangeAspect="1"/>
          </p:cNvPicPr>
          <p:nvPr>
            <p:ph idx="1"/>
          </p:nvPr>
        </p:nvPicPr>
        <p:blipFill>
          <a:blip r:embed="rId2"/>
          <a:stretch>
            <a:fillRect/>
          </a:stretch>
        </p:blipFill>
        <p:spPr>
          <a:xfrm>
            <a:off x="0" y="-27710"/>
            <a:ext cx="12192000" cy="6026728"/>
          </a:xfrm>
          <a:prstGeom prst="rect">
            <a:avLst/>
          </a:prstGeom>
        </p:spPr>
      </p:pic>
    </p:spTree>
    <p:extLst>
      <p:ext uri="{BB962C8B-B14F-4D97-AF65-F5344CB8AC3E}">
        <p14:creationId xmlns:p14="http://schemas.microsoft.com/office/powerpoint/2010/main" val="16487246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694218"/>
            <a:ext cx="12192000" cy="1163782"/>
          </a:xfrm>
        </p:spPr>
        <p:txBody>
          <a:bodyPr/>
          <a:lstStyle/>
          <a:p>
            <a:r>
              <a:rPr lang="en-US" dirty="0"/>
              <a:t>Use the </a:t>
            </a:r>
            <a:r>
              <a:rPr lang="en-US" dirty="0" err="1"/>
              <a:t>linux</a:t>
            </a:r>
            <a:r>
              <a:rPr lang="en-US" dirty="0"/>
              <a:t> commands</a:t>
            </a:r>
          </a:p>
        </p:txBody>
      </p:sp>
      <p:sp>
        <p:nvSpPr>
          <p:cNvPr id="3" name="Content Placeholder 2"/>
          <p:cNvSpPr>
            <a:spLocks noGrp="1"/>
          </p:cNvSpPr>
          <p:nvPr>
            <p:ph idx="1"/>
          </p:nvPr>
        </p:nvSpPr>
        <p:spPr>
          <a:xfrm>
            <a:off x="0" y="0"/>
            <a:ext cx="12192000" cy="5860473"/>
          </a:xfrm>
        </p:spPr>
        <p:txBody>
          <a:bodyPr>
            <a:normAutofit/>
          </a:bodyPr>
          <a:lstStyle/>
          <a:p>
            <a:r>
              <a:rPr lang="en-US" b="1" u="sng" dirty="0" smtClean="0">
                <a:solidFill>
                  <a:schemeClr val="tx1"/>
                </a:solidFill>
              </a:rPr>
              <a:t>Clear</a:t>
            </a:r>
            <a:r>
              <a:rPr lang="en-US" b="1" dirty="0" smtClean="0">
                <a:solidFill>
                  <a:schemeClr val="tx1"/>
                </a:solidFill>
              </a:rPr>
              <a:t>-</a:t>
            </a:r>
            <a:r>
              <a:rPr lang="en-US" dirty="0" smtClean="0">
                <a:solidFill>
                  <a:schemeClr val="tx1"/>
                </a:solidFill>
              </a:rPr>
              <a:t>(will </a:t>
            </a:r>
            <a:r>
              <a:rPr lang="en-US" dirty="0">
                <a:solidFill>
                  <a:schemeClr val="tx1"/>
                </a:solidFill>
              </a:rPr>
              <a:t>clear the </a:t>
            </a:r>
            <a:r>
              <a:rPr lang="en-US" dirty="0" smtClean="0">
                <a:solidFill>
                  <a:schemeClr val="tx1"/>
                </a:solidFill>
              </a:rPr>
              <a:t>page)</a:t>
            </a:r>
            <a:endParaRPr lang="en-US" dirty="0">
              <a:solidFill>
                <a:schemeClr val="tx1"/>
              </a:solidFill>
            </a:endParaRPr>
          </a:p>
          <a:p>
            <a:r>
              <a:rPr lang="en-US" b="1" u="sng" dirty="0" err="1">
                <a:solidFill>
                  <a:schemeClr val="tx1"/>
                </a:solidFill>
              </a:rPr>
              <a:t>Pwd</a:t>
            </a:r>
            <a:r>
              <a:rPr lang="en-US" b="1" dirty="0">
                <a:solidFill>
                  <a:schemeClr val="tx1"/>
                </a:solidFill>
              </a:rPr>
              <a:t> </a:t>
            </a:r>
            <a:r>
              <a:rPr lang="en-US" dirty="0">
                <a:solidFill>
                  <a:schemeClr val="tx1"/>
                </a:solidFill>
              </a:rPr>
              <a:t>(</a:t>
            </a:r>
            <a:r>
              <a:rPr lang="en-US" dirty="0" smtClean="0">
                <a:solidFill>
                  <a:schemeClr val="tx1"/>
                </a:solidFill>
              </a:rPr>
              <a:t>print </a:t>
            </a:r>
            <a:r>
              <a:rPr lang="en-US" dirty="0">
                <a:solidFill>
                  <a:schemeClr val="tx1"/>
                </a:solidFill>
              </a:rPr>
              <a:t>working directory (writes the full pathname of the current working directory to the standard </a:t>
            </a:r>
            <a:r>
              <a:rPr lang="en-US" dirty="0" smtClean="0">
                <a:solidFill>
                  <a:schemeClr val="tx1"/>
                </a:solidFill>
              </a:rPr>
              <a:t>output)</a:t>
            </a:r>
            <a:endParaRPr lang="en-US" dirty="0">
              <a:solidFill>
                <a:schemeClr val="tx1"/>
              </a:solidFill>
            </a:endParaRPr>
          </a:p>
          <a:p>
            <a:r>
              <a:rPr lang="en-US" b="1" u="sng" dirty="0" err="1" smtClean="0">
                <a:solidFill>
                  <a:schemeClr val="tx1"/>
                </a:solidFill>
              </a:rPr>
              <a:t>sudo</a:t>
            </a:r>
            <a:r>
              <a:rPr lang="en-US" b="1" u="sng" dirty="0" smtClean="0">
                <a:solidFill>
                  <a:schemeClr val="tx1"/>
                </a:solidFill>
              </a:rPr>
              <a:t> </a:t>
            </a:r>
            <a:r>
              <a:rPr lang="en-US" b="1" u="sng" dirty="0">
                <a:solidFill>
                  <a:schemeClr val="tx1"/>
                </a:solidFill>
              </a:rPr>
              <a:t>apt-get update</a:t>
            </a:r>
            <a:r>
              <a:rPr lang="en-US" dirty="0">
                <a:solidFill>
                  <a:schemeClr val="tx1"/>
                </a:solidFill>
              </a:rPr>
              <a:t> (package manager for update the software</a:t>
            </a:r>
            <a:r>
              <a:rPr lang="en-US" dirty="0" smtClean="0">
                <a:solidFill>
                  <a:schemeClr val="tx1"/>
                </a:solidFill>
              </a:rPr>
              <a:t>)</a:t>
            </a:r>
          </a:p>
          <a:p>
            <a:r>
              <a:rPr lang="en-US" b="1" u="sng" dirty="0" err="1" smtClean="0">
                <a:solidFill>
                  <a:schemeClr val="tx1"/>
                </a:solidFill>
              </a:rPr>
              <a:t>Sudo</a:t>
            </a:r>
            <a:r>
              <a:rPr lang="en-US" b="1" u="sng" dirty="0" smtClean="0">
                <a:solidFill>
                  <a:schemeClr val="tx1"/>
                </a:solidFill>
              </a:rPr>
              <a:t> apt-get install apache2 </a:t>
            </a:r>
            <a:r>
              <a:rPr lang="en-US" dirty="0" smtClean="0">
                <a:solidFill>
                  <a:schemeClr val="tx1"/>
                </a:solidFill>
              </a:rPr>
              <a:t>(installing the webserver)</a:t>
            </a:r>
          </a:p>
          <a:p>
            <a:r>
              <a:rPr lang="en-US" b="1" u="sng" dirty="0" smtClean="0">
                <a:solidFill>
                  <a:schemeClr val="tx1"/>
                </a:solidFill>
              </a:rPr>
              <a:t>Cd /</a:t>
            </a:r>
            <a:r>
              <a:rPr lang="en-US" b="1" u="sng" dirty="0" err="1" smtClean="0">
                <a:solidFill>
                  <a:schemeClr val="tx1"/>
                </a:solidFill>
              </a:rPr>
              <a:t>var</a:t>
            </a:r>
            <a:r>
              <a:rPr lang="en-US" b="1" u="sng" dirty="0" smtClean="0">
                <a:solidFill>
                  <a:schemeClr val="tx1"/>
                </a:solidFill>
              </a:rPr>
              <a:t>/www/html </a:t>
            </a:r>
            <a:r>
              <a:rPr lang="en-US" dirty="0" smtClean="0">
                <a:solidFill>
                  <a:schemeClr val="tx1"/>
                </a:solidFill>
              </a:rPr>
              <a:t>(to find the file location)</a:t>
            </a:r>
          </a:p>
          <a:p>
            <a:r>
              <a:rPr lang="en-US" b="1" dirty="0" err="1" smtClean="0">
                <a:solidFill>
                  <a:schemeClr val="tx1"/>
                </a:solidFill>
              </a:rPr>
              <a:t>ls</a:t>
            </a:r>
            <a:r>
              <a:rPr lang="en-US" dirty="0" smtClean="0">
                <a:solidFill>
                  <a:schemeClr val="tx1"/>
                </a:solidFill>
              </a:rPr>
              <a:t> (listing files)</a:t>
            </a:r>
          </a:p>
          <a:p>
            <a:endParaRPr lang="en-US" dirty="0" smtClean="0">
              <a:solidFill>
                <a:schemeClr val="tx1"/>
              </a:solidFill>
            </a:endParaRPr>
          </a:p>
          <a:p>
            <a:pPr marL="0" indent="0">
              <a:buNone/>
            </a:pPr>
            <a:endParaRPr lang="en-US" b="1" u="sng" dirty="0">
              <a:solidFill>
                <a:schemeClr val="tx1"/>
              </a:solidFill>
            </a:endParaRPr>
          </a:p>
          <a:p>
            <a:endParaRPr lang="en-US" dirty="0"/>
          </a:p>
        </p:txBody>
      </p:sp>
    </p:spTree>
    <p:extLst>
      <p:ext uri="{BB962C8B-B14F-4D97-AF65-F5344CB8AC3E}">
        <p14:creationId xmlns:p14="http://schemas.microsoft.com/office/powerpoint/2010/main" val="42878974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192982"/>
            <a:ext cx="12192000" cy="665018"/>
          </a:xfrm>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2"/>
          <a:stretch>
            <a:fillRect/>
          </a:stretch>
        </p:blipFill>
        <p:spPr>
          <a:xfrm>
            <a:off x="0" y="0"/>
            <a:ext cx="12192000" cy="6040582"/>
          </a:xfrm>
          <a:prstGeom prst="rect">
            <a:avLst/>
          </a:prstGeom>
        </p:spPr>
      </p:pic>
    </p:spTree>
    <p:extLst>
      <p:ext uri="{BB962C8B-B14F-4D97-AF65-F5344CB8AC3E}">
        <p14:creationId xmlns:p14="http://schemas.microsoft.com/office/powerpoint/2010/main" val="20773776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696036"/>
          </a:xfrm>
        </p:spPr>
        <p:txBody>
          <a:bodyPr>
            <a:normAutofit/>
          </a:bodyPr>
          <a:lstStyle/>
          <a:p>
            <a:r>
              <a:rPr lang="en-US" dirty="0" smtClean="0">
                <a:solidFill>
                  <a:schemeClr val="bg1"/>
                </a:solidFill>
              </a:rPr>
              <a:t>Stop </a:t>
            </a:r>
            <a:r>
              <a:rPr lang="en-US" dirty="0">
                <a:solidFill>
                  <a:schemeClr val="bg1"/>
                </a:solidFill>
              </a:rPr>
              <a:t>or terminate ec2 </a:t>
            </a:r>
            <a:r>
              <a:rPr lang="en-US" dirty="0" smtClean="0">
                <a:solidFill>
                  <a:schemeClr val="bg1"/>
                </a:solidFill>
              </a:rPr>
              <a:t>instance:</a:t>
            </a:r>
            <a:endParaRPr lang="en-US" dirty="0">
              <a:solidFill>
                <a:schemeClr val="bg1"/>
              </a:solidFill>
            </a:endParaRPr>
          </a:p>
        </p:txBody>
      </p:sp>
      <p:pic>
        <p:nvPicPr>
          <p:cNvPr id="4" name="Content Placeholder 3"/>
          <p:cNvPicPr>
            <a:picLocks noGrp="1" noChangeAspect="1"/>
          </p:cNvPicPr>
          <p:nvPr>
            <p:ph idx="1"/>
          </p:nvPr>
        </p:nvPicPr>
        <p:blipFill>
          <a:blip r:embed="rId2"/>
          <a:stretch>
            <a:fillRect/>
          </a:stretch>
        </p:blipFill>
        <p:spPr>
          <a:xfrm>
            <a:off x="0" y="696036"/>
            <a:ext cx="12192000" cy="6161963"/>
          </a:xfrm>
          <a:prstGeom prst="rect">
            <a:avLst/>
          </a:prstGeom>
        </p:spPr>
      </p:pic>
    </p:spTree>
    <p:extLst>
      <p:ext uri="{BB962C8B-B14F-4D97-AF65-F5344CB8AC3E}">
        <p14:creationId xmlns:p14="http://schemas.microsoft.com/office/powerpoint/2010/main" val="245861974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56848" y="4148919"/>
            <a:ext cx="9435152" cy="2709081"/>
          </a:xfrm>
        </p:spPr>
        <p:txBody>
          <a:bodyPr>
            <a:normAutofit/>
          </a:bodyPr>
          <a:lstStyle/>
          <a:p>
            <a:pPr algn="ctr"/>
            <a:r>
              <a:rPr lang="en-US" sz="9600" dirty="0" smtClean="0"/>
              <a:t>THANK YOU</a:t>
            </a:r>
            <a:endParaRPr lang="en-US" sz="9600" dirty="0"/>
          </a:p>
        </p:txBody>
      </p:sp>
    </p:spTree>
    <p:extLst>
      <p:ext uri="{BB962C8B-B14F-4D97-AF65-F5344CB8AC3E}">
        <p14:creationId xmlns:p14="http://schemas.microsoft.com/office/powerpoint/2010/main" val="1103088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458690"/>
            <a:ext cx="12191999" cy="1454727"/>
          </a:xfrm>
        </p:spPr>
        <p:txBody>
          <a:bodyPr/>
          <a:lstStyle/>
          <a:p>
            <a:r>
              <a:rPr lang="en-US" dirty="0" smtClean="0"/>
              <a:t>How EC2 works</a:t>
            </a:r>
            <a:endParaRPr lang="en-US" dirty="0"/>
          </a:p>
        </p:txBody>
      </p:sp>
      <p:pic>
        <p:nvPicPr>
          <p:cNvPr id="4" name="Content Placeholder 3"/>
          <p:cNvPicPr>
            <a:picLocks noGrp="1" noChangeAspect="1"/>
          </p:cNvPicPr>
          <p:nvPr>
            <p:ph idx="1"/>
          </p:nvPr>
        </p:nvPicPr>
        <p:blipFill>
          <a:blip r:embed="rId2"/>
          <a:stretch>
            <a:fillRect/>
          </a:stretch>
        </p:blipFill>
        <p:spPr>
          <a:xfrm>
            <a:off x="0" y="0"/>
            <a:ext cx="5860472" cy="4779819"/>
          </a:xfrm>
          <a:prstGeom prst="rect">
            <a:avLst/>
          </a:prstGeom>
        </p:spPr>
      </p:pic>
      <p:pic>
        <p:nvPicPr>
          <p:cNvPr id="5" name="Picture 4"/>
          <p:cNvPicPr>
            <a:picLocks noChangeAspect="1"/>
          </p:cNvPicPr>
          <p:nvPr/>
        </p:nvPicPr>
        <p:blipFill>
          <a:blip r:embed="rId3"/>
          <a:stretch>
            <a:fillRect/>
          </a:stretch>
        </p:blipFill>
        <p:spPr>
          <a:xfrm>
            <a:off x="5903336" y="-1"/>
            <a:ext cx="6288664" cy="4779820"/>
          </a:xfrm>
          <a:prstGeom prst="rect">
            <a:avLst/>
          </a:prstGeom>
        </p:spPr>
      </p:pic>
    </p:spTree>
    <p:extLst>
      <p:ext uri="{BB962C8B-B14F-4D97-AF65-F5344CB8AC3E}">
        <p14:creationId xmlns:p14="http://schemas.microsoft.com/office/powerpoint/2010/main" val="1837465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EC2 ?</a:t>
            </a:r>
            <a:endParaRPr lang="en-US" dirty="0"/>
          </a:p>
        </p:txBody>
      </p:sp>
      <p:sp>
        <p:nvSpPr>
          <p:cNvPr id="3" name="Content Placeholder 2"/>
          <p:cNvSpPr>
            <a:spLocks noGrp="1"/>
          </p:cNvSpPr>
          <p:nvPr>
            <p:ph idx="1"/>
          </p:nvPr>
        </p:nvSpPr>
        <p:spPr/>
        <p:txBody>
          <a:bodyPr/>
          <a:lstStyle/>
          <a:p>
            <a:r>
              <a:rPr lang="en-US" dirty="0" smtClean="0"/>
              <a:t>Elastic Compute Cloud is used to launch </a:t>
            </a:r>
            <a:r>
              <a:rPr lang="en-US" dirty="0"/>
              <a:t>v</a:t>
            </a:r>
            <a:r>
              <a:rPr lang="en-US" dirty="0" smtClean="0"/>
              <a:t>irtual Servers when on demand.</a:t>
            </a:r>
          </a:p>
          <a:p>
            <a:r>
              <a:rPr lang="en-US" dirty="0" smtClean="0"/>
              <a:t>Provides scalable computing capacity.</a:t>
            </a:r>
          </a:p>
          <a:p>
            <a:r>
              <a:rPr lang="en-US" dirty="0" smtClean="0"/>
              <a:t>Faster development and deployment of applications.</a:t>
            </a:r>
          </a:p>
          <a:p>
            <a:r>
              <a:rPr lang="en-US" dirty="0" smtClean="0"/>
              <a:t>Eliminates invest in hardware.</a:t>
            </a:r>
          </a:p>
          <a:p>
            <a:r>
              <a:rPr lang="en-US" dirty="0" smtClean="0"/>
              <a:t>Configures security, networking and manage storage.</a:t>
            </a:r>
            <a:endParaRPr lang="en-US" dirty="0"/>
          </a:p>
        </p:txBody>
      </p:sp>
    </p:spTree>
    <p:extLst>
      <p:ext uri="{BB962C8B-B14F-4D97-AF65-F5344CB8AC3E}">
        <p14:creationId xmlns:p14="http://schemas.microsoft.com/office/powerpoint/2010/main" val="17520000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629956"/>
          </a:xfrm>
        </p:spPr>
        <p:txBody>
          <a:bodyPr>
            <a:noAutofit/>
          </a:bodyPr>
          <a:lstStyle/>
          <a:p>
            <a:r>
              <a:rPr lang="en-US" sz="9600" dirty="0" smtClean="0"/>
              <a:t>		PRACTICAL</a:t>
            </a:r>
            <a:endParaRPr lang="en-US" sz="9600" dirty="0"/>
          </a:p>
        </p:txBody>
      </p:sp>
      <p:sp>
        <p:nvSpPr>
          <p:cNvPr id="3" name="Content Placeholder 2"/>
          <p:cNvSpPr>
            <a:spLocks noGrp="1"/>
          </p:cNvSpPr>
          <p:nvPr>
            <p:ph idx="1"/>
          </p:nvPr>
        </p:nvSpPr>
        <p:spPr>
          <a:xfrm>
            <a:off x="0" y="0"/>
            <a:ext cx="12192000" cy="6858000"/>
          </a:xfrm>
        </p:spPr>
        <p:txBody>
          <a:bodyPr/>
          <a:lstStyle/>
          <a:p>
            <a:endParaRPr lang="en-US" dirty="0" smtClean="0"/>
          </a:p>
          <a:p>
            <a:endParaRPr lang="en-US" dirty="0"/>
          </a:p>
          <a:p>
            <a:endParaRPr lang="en-US" dirty="0" smtClean="0"/>
          </a:p>
          <a:p>
            <a:endParaRPr lang="en-US" dirty="0"/>
          </a:p>
          <a:p>
            <a:endParaRPr lang="en-US" dirty="0" smtClean="0"/>
          </a:p>
          <a:p>
            <a:endParaRPr lang="en-US" dirty="0"/>
          </a:p>
        </p:txBody>
      </p:sp>
    </p:spTree>
    <p:extLst>
      <p:ext uri="{BB962C8B-B14F-4D97-AF65-F5344CB8AC3E}">
        <p14:creationId xmlns:p14="http://schemas.microsoft.com/office/powerpoint/2010/main" val="38202949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2191999" cy="614148"/>
          </a:xfrm>
        </p:spPr>
        <p:txBody>
          <a:bodyPr>
            <a:normAutofit fontScale="90000"/>
          </a:bodyPr>
          <a:lstStyle/>
          <a:p>
            <a:r>
              <a:rPr lang="en-US" dirty="0" smtClean="0">
                <a:solidFill>
                  <a:schemeClr val="bg1"/>
                </a:solidFill>
              </a:rPr>
              <a:t>Open AWS Management Console in Google</a:t>
            </a:r>
            <a:endParaRPr lang="en-US" dirty="0">
              <a:solidFill>
                <a:schemeClr val="bg1"/>
              </a:solidFill>
            </a:endParaRPr>
          </a:p>
        </p:txBody>
      </p:sp>
      <p:pic>
        <p:nvPicPr>
          <p:cNvPr id="6" name="Content Placeholder 5"/>
          <p:cNvPicPr>
            <a:picLocks noGrp="1" noChangeAspect="1"/>
          </p:cNvPicPr>
          <p:nvPr>
            <p:ph idx="1"/>
          </p:nvPr>
        </p:nvPicPr>
        <p:blipFill>
          <a:blip r:embed="rId2"/>
          <a:stretch>
            <a:fillRect/>
          </a:stretch>
        </p:blipFill>
        <p:spPr>
          <a:xfrm>
            <a:off x="0" y="614148"/>
            <a:ext cx="12192000" cy="6243851"/>
          </a:xfrm>
          <a:prstGeom prst="rect">
            <a:avLst/>
          </a:prstGeom>
        </p:spPr>
      </p:pic>
    </p:spTree>
    <p:extLst>
      <p:ext uri="{BB962C8B-B14F-4D97-AF65-F5344CB8AC3E}">
        <p14:creationId xmlns:p14="http://schemas.microsoft.com/office/powerpoint/2010/main" val="16202344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23329"/>
          </a:xfrm>
        </p:spPr>
        <p:txBody>
          <a:bodyPr/>
          <a:lstStyle/>
          <a:p>
            <a:r>
              <a:rPr lang="en-US" dirty="0" smtClean="0">
                <a:solidFill>
                  <a:schemeClr val="bg1"/>
                </a:solidFill>
              </a:rPr>
              <a:t>Always login in root user</a:t>
            </a:r>
            <a:endParaRPr lang="en-US" dirty="0">
              <a:solidFill>
                <a:schemeClr val="bg1"/>
              </a:solidFill>
            </a:endParaRPr>
          </a:p>
        </p:txBody>
      </p:sp>
      <p:pic>
        <p:nvPicPr>
          <p:cNvPr id="4" name="Content Placeholder 3"/>
          <p:cNvPicPr>
            <a:picLocks noGrp="1" noChangeAspect="1"/>
          </p:cNvPicPr>
          <p:nvPr>
            <p:ph idx="1"/>
          </p:nvPr>
        </p:nvPicPr>
        <p:blipFill>
          <a:blip r:embed="rId2"/>
          <a:stretch>
            <a:fillRect/>
          </a:stretch>
        </p:blipFill>
        <p:spPr>
          <a:xfrm>
            <a:off x="0" y="723330"/>
            <a:ext cx="12192000" cy="6134670"/>
          </a:xfrm>
          <a:prstGeom prst="rect">
            <a:avLst/>
          </a:prstGeom>
        </p:spPr>
      </p:pic>
    </p:spTree>
    <p:extLst>
      <p:ext uri="{BB962C8B-B14F-4D97-AF65-F5344CB8AC3E}">
        <p14:creationId xmlns:p14="http://schemas.microsoft.com/office/powerpoint/2010/main" val="3067186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36978"/>
          </a:xfrm>
        </p:spPr>
        <p:txBody>
          <a:bodyPr>
            <a:normAutofit fontScale="90000"/>
          </a:bodyPr>
          <a:lstStyle/>
          <a:p>
            <a:r>
              <a:rPr lang="en-US" dirty="0" smtClean="0">
                <a:solidFill>
                  <a:schemeClr val="bg1"/>
                </a:solidFill>
              </a:rPr>
              <a:t>Once login you all VISIBLE to see AWS login page</a:t>
            </a:r>
            <a:endParaRPr lang="en-US" dirty="0">
              <a:solidFill>
                <a:schemeClr val="bg1"/>
              </a:solidFill>
            </a:endParaRP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 y="736979"/>
            <a:ext cx="12192001" cy="6349620"/>
          </a:xfrm>
          <a:prstGeom prst="rect">
            <a:avLst/>
          </a:prstGeom>
        </p:spPr>
      </p:pic>
    </p:spTree>
    <p:extLst>
      <p:ext uri="{BB962C8B-B14F-4D97-AF65-F5344CB8AC3E}">
        <p14:creationId xmlns:p14="http://schemas.microsoft.com/office/powerpoint/2010/main" val="426053013"/>
      </p:ext>
    </p:extLst>
  </p:cSld>
  <p:clrMapOvr>
    <a:masterClrMapping/>
  </p:clrMapOvr>
  <p:timing>
    <p:tnLst>
      <p:par>
        <p:cTn id="1" dur="indefinite" restart="never" nodeType="tmRoot"/>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613</TotalTime>
  <Words>264</Words>
  <Application>Microsoft Office PowerPoint</Application>
  <PresentationFormat>Widescreen</PresentationFormat>
  <Paragraphs>46</Paragraphs>
  <Slides>39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39</vt:i4>
      </vt:variant>
    </vt:vector>
  </HeadingPairs>
  <TitlesOfParts>
    <vt:vector size="42" baseType="lpstr">
      <vt:lpstr>Century Gothic</vt:lpstr>
      <vt:lpstr>Wingdings 3</vt:lpstr>
      <vt:lpstr>Slice</vt:lpstr>
      <vt:lpstr>Wel Come </vt:lpstr>
      <vt:lpstr>Introduction to EC2</vt:lpstr>
      <vt:lpstr>If you have 5 servers to host a your web server, then you want 6th server because of web search popularity increasing then user traffic will be more, in that case you need another server, so here you purchase, bring it, configure it, update software's, push a code into it, set it up, lets say after a week your website traffic goes down by 50%, in that case you need only 3 servers, remaining 3 servers you could not sale because of your invested, to solve this problem  EC2 here    </vt:lpstr>
      <vt:lpstr>How EC2 works</vt:lpstr>
      <vt:lpstr>What is EC2 ?</vt:lpstr>
      <vt:lpstr>  PRACTICAL</vt:lpstr>
      <vt:lpstr>Open AWS Management Console in Google</vt:lpstr>
      <vt:lpstr>Always login in root user</vt:lpstr>
      <vt:lpstr>Once login you all VISIBLE to see AWS login page</vt:lpstr>
      <vt:lpstr>PowerPoint Presentation</vt:lpstr>
      <vt:lpstr>Launching EC2 system</vt:lpstr>
      <vt:lpstr>PowerPoint Presentation</vt:lpstr>
      <vt:lpstr>PowerPoint Presentation</vt:lpstr>
      <vt:lpstr>AMI is software &amp; application packages/OS</vt:lpstr>
      <vt:lpstr>Instance type t2.micro is the Hardware</vt:lpstr>
      <vt:lpstr>A key pair, consisting of a public key and a private key, is a set of security credentials that you use to prove your identity when connecting to an Amazon EC2 instance</vt:lpstr>
      <vt:lpstr>PowerPoint Presentation</vt:lpstr>
      <vt:lpstr>Once you create key pair please save it in desktop</vt:lpstr>
      <vt:lpstr>PowerPoint Presentation</vt:lpstr>
      <vt:lpstr>PowerPoint Presentation</vt:lpstr>
      <vt:lpstr>PowerPoint Presentation</vt:lpstr>
      <vt:lpstr>PowerPoint Presentation</vt:lpstr>
      <vt:lpstr>PowerPoint Presentation</vt:lpstr>
      <vt:lpstr>PowerPoint Presentation</vt:lpstr>
      <vt:lpstr>Copy public Ip address CHECK IN GOOGLE</vt:lpstr>
      <vt:lpstr>ERROR, WE DON’T HAVE ANY INSTALLATION PACKAGES IN SERVER</vt:lpstr>
      <vt:lpstr>Download putty </vt:lpstr>
      <vt:lpstr>PowerPoint Presentation</vt:lpstr>
      <vt:lpstr>PowerPoint Presentation</vt:lpstr>
      <vt:lpstr>Close puttygen</vt:lpstr>
      <vt:lpstr>Next open putty</vt:lpstr>
      <vt:lpstr>PowerPoint Presentation</vt:lpstr>
      <vt:lpstr>PowerPoint Presentation</vt:lpstr>
      <vt:lpstr>Connecting by EC2 Linux</vt:lpstr>
      <vt:lpstr>We are into linux terminal</vt:lpstr>
      <vt:lpstr>Use the linux commands</vt:lpstr>
      <vt:lpstr>result</vt:lpstr>
      <vt:lpstr>Stop or terminate ec2 instance:</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EC2 (ELASTIC COMPUTE CLOUD)</dc:title>
  <dc:creator>ADMIN</dc:creator>
  <cp:lastModifiedBy>ADMIN</cp:lastModifiedBy>
  <cp:revision>106</cp:revision>
  <dcterms:created xsi:type="dcterms:W3CDTF">2022-11-27T05:59:24Z</dcterms:created>
  <dcterms:modified xsi:type="dcterms:W3CDTF">2023-03-07T10:58:20Z</dcterms:modified>
</cp:coreProperties>
</file>